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4"/>
  </p:sldMasterIdLst>
  <p:sldIdLst>
    <p:sldId id="258" r:id="rId5"/>
    <p:sldId id="257" r:id="rId6"/>
    <p:sldId id="259" r:id="rId7"/>
    <p:sldId id="260" r:id="rId8"/>
    <p:sldId id="256" r:id="rId9"/>
    <p:sldId id="262" r:id="rId10"/>
    <p:sldId id="261" r:id="rId11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72E43920-0140-489A-9DB5-87CCACF8EB11}">
          <p14:sldIdLst>
            <p14:sldId id="258"/>
          </p14:sldIdLst>
        </p14:section>
        <p14:section name="Intro and Overview" id="{78FA46AB-96F8-45C7-AC44-9E6A6372EAC7}">
          <p14:sldIdLst>
            <p14:sldId id="257"/>
            <p14:sldId id="259"/>
            <p14:sldId id="260"/>
          </p14:sldIdLst>
        </p14:section>
        <p14:section name="Dashboard" id="{11C58C74-64B5-47A4-BA01-3143B5CC2DD7}">
          <p14:sldIdLst>
            <p14:sldId id="256"/>
            <p14:sldId id="262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7"/>
  </p:normalViewPr>
  <p:slideViewPr>
    <p:cSldViewPr snapToGrid="0" snapToObjects="1">
      <p:cViewPr varScale="1">
        <p:scale>
          <a:sx n="80" d="100"/>
          <a:sy n="80" d="100"/>
        </p:scale>
        <p:origin x="62" y="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nesh N" userId="9284482f117619d7" providerId="LiveId" clId="{9FB51269-D182-4AF8-8220-D32F158539E6}"/>
    <pc:docChg chg="undo redo custSel addSld modSld sldOrd modSection">
      <pc:chgData name="Dinesh N" userId="9284482f117619d7" providerId="LiveId" clId="{9FB51269-D182-4AF8-8220-D32F158539E6}" dt="2024-05-15T16:03:00.643" v="274" actId="20577"/>
      <pc:docMkLst>
        <pc:docMk/>
      </pc:docMkLst>
      <pc:sldChg chg="modSp mod">
        <pc:chgData name="Dinesh N" userId="9284482f117619d7" providerId="LiveId" clId="{9FB51269-D182-4AF8-8220-D32F158539E6}" dt="2024-05-15T15:49:41.510" v="104" actId="20577"/>
        <pc:sldMkLst>
          <pc:docMk/>
          <pc:sldMk cId="3211859542" sldId="256"/>
        </pc:sldMkLst>
        <pc:spChg chg="mod">
          <ac:chgData name="Dinesh N" userId="9284482f117619d7" providerId="LiveId" clId="{9FB51269-D182-4AF8-8220-D32F158539E6}" dt="2024-05-15T15:49:41.510" v="104" actId="20577"/>
          <ac:spMkLst>
            <pc:docMk/>
            <pc:sldMk cId="3211859542" sldId="256"/>
            <ac:spMk id="14" creationId="{6E7D9B9F-244E-E5A5-16F8-A2C7684920E1}"/>
          </ac:spMkLst>
        </pc:spChg>
        <pc:picChg chg="mod">
          <ac:chgData name="Dinesh N" userId="9284482f117619d7" providerId="LiveId" clId="{9FB51269-D182-4AF8-8220-D32F158539E6}" dt="2024-05-15T15:48:46.962" v="101" actId="1036"/>
          <ac:picMkLst>
            <pc:docMk/>
            <pc:sldMk cId="3211859542" sldId="256"/>
            <ac:picMk id="5" creationId="{407D7373-DCF5-E975-4775-2DB14488FF3D}"/>
          </ac:picMkLst>
        </pc:picChg>
        <pc:picChg chg="mod">
          <ac:chgData name="Dinesh N" userId="9284482f117619d7" providerId="LiveId" clId="{9FB51269-D182-4AF8-8220-D32F158539E6}" dt="2024-05-15T15:48:46.962" v="101" actId="1036"/>
          <ac:picMkLst>
            <pc:docMk/>
            <pc:sldMk cId="3211859542" sldId="256"/>
            <ac:picMk id="10" creationId="{533B343F-2D6E-28DC-0F73-70A072C2926B}"/>
          </ac:picMkLst>
        </pc:picChg>
        <pc:picChg chg="mod">
          <ac:chgData name="Dinesh N" userId="9284482f117619d7" providerId="LiveId" clId="{9FB51269-D182-4AF8-8220-D32F158539E6}" dt="2024-05-15T15:48:46.962" v="101" actId="1036"/>
          <ac:picMkLst>
            <pc:docMk/>
            <pc:sldMk cId="3211859542" sldId="256"/>
            <ac:picMk id="12" creationId="{A5A1D9A5-3DC2-E3FB-CF78-7DCF4F504EE2}"/>
          </ac:picMkLst>
        </pc:picChg>
      </pc:sldChg>
      <pc:sldChg chg="modSp mod">
        <pc:chgData name="Dinesh N" userId="9284482f117619d7" providerId="LiveId" clId="{9FB51269-D182-4AF8-8220-D32F158539E6}" dt="2024-05-15T14:46:04.346" v="75" actId="20577"/>
        <pc:sldMkLst>
          <pc:docMk/>
          <pc:sldMk cId="304768613" sldId="261"/>
        </pc:sldMkLst>
        <pc:spChg chg="mod">
          <ac:chgData name="Dinesh N" userId="9284482f117619d7" providerId="LiveId" clId="{9FB51269-D182-4AF8-8220-D32F158539E6}" dt="2024-05-15T14:46:04.346" v="75" actId="20577"/>
          <ac:spMkLst>
            <pc:docMk/>
            <pc:sldMk cId="304768613" sldId="261"/>
            <ac:spMk id="8" creationId="{C479AE59-EEA2-DB0E-C96A-29E8BD9849BA}"/>
          </ac:spMkLst>
        </pc:spChg>
      </pc:sldChg>
      <pc:sldChg chg="addSp delSp modSp add mod ord">
        <pc:chgData name="Dinesh N" userId="9284482f117619d7" providerId="LiveId" clId="{9FB51269-D182-4AF8-8220-D32F158539E6}" dt="2024-05-15T16:03:00.643" v="274" actId="20577"/>
        <pc:sldMkLst>
          <pc:docMk/>
          <pc:sldMk cId="101163551" sldId="262"/>
        </pc:sldMkLst>
        <pc:spChg chg="add">
          <ac:chgData name="Dinesh N" userId="9284482f117619d7" providerId="LiveId" clId="{9FB51269-D182-4AF8-8220-D32F158539E6}" dt="2024-05-15T15:54:37.651" v="133"/>
          <ac:spMkLst>
            <pc:docMk/>
            <pc:sldMk cId="101163551" sldId="262"/>
            <ac:spMk id="2" creationId="{DA1552D8-42FF-2C66-1C22-5E67273923A0}"/>
          </ac:spMkLst>
        </pc:spChg>
        <pc:spChg chg="add mod">
          <ac:chgData name="Dinesh N" userId="9284482f117619d7" providerId="LiveId" clId="{9FB51269-D182-4AF8-8220-D32F158539E6}" dt="2024-05-15T16:03:00.643" v="274" actId="20577"/>
          <ac:spMkLst>
            <pc:docMk/>
            <pc:sldMk cId="101163551" sldId="262"/>
            <ac:spMk id="3" creationId="{0B2A2C82-606E-FC4E-2B54-22288D6B4C6E}"/>
          </ac:spMkLst>
        </pc:spChg>
        <pc:spChg chg="mod">
          <ac:chgData name="Dinesh N" userId="9284482f117619d7" providerId="LiveId" clId="{9FB51269-D182-4AF8-8220-D32F158539E6}" dt="2024-05-15T15:54:18.597" v="131" actId="20577"/>
          <ac:spMkLst>
            <pc:docMk/>
            <pc:sldMk cId="101163551" sldId="262"/>
            <ac:spMk id="13" creationId="{039A00B9-7EDB-1122-12DA-8318354457C8}"/>
          </ac:spMkLst>
        </pc:spChg>
        <pc:spChg chg="del mod">
          <ac:chgData name="Dinesh N" userId="9284482f117619d7" providerId="LiveId" clId="{9FB51269-D182-4AF8-8220-D32F158539E6}" dt="2024-05-15T15:57:33.708" v="170" actId="478"/>
          <ac:spMkLst>
            <pc:docMk/>
            <pc:sldMk cId="101163551" sldId="262"/>
            <ac:spMk id="14" creationId="{C6A67E22-0BC4-753F-57DC-F8D6622E7001}"/>
          </ac:spMkLst>
        </pc:spChg>
        <pc:picChg chg="mod">
          <ac:chgData name="Dinesh N" userId="9284482f117619d7" providerId="LiveId" clId="{9FB51269-D182-4AF8-8220-D32F158539E6}" dt="2024-05-15T15:58:43.898" v="175" actId="1076"/>
          <ac:picMkLst>
            <pc:docMk/>
            <pc:sldMk cId="101163551" sldId="262"/>
            <ac:picMk id="11" creationId="{359ECCBC-C8B5-12D8-1AE4-82B7CC02D67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6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01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09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3841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85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80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63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70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80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76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33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65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03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3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3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7A2730A-859E-B540-ADF3-E97069AD1FDB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2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A1C568-2EF0-68B8-3768-CE7B9A6A1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C4028F-F0DE-E95A-058D-8CE33DEA95D6}"/>
              </a:ext>
            </a:extLst>
          </p:cNvPr>
          <p:cNvSpPr/>
          <p:nvPr/>
        </p:nvSpPr>
        <p:spPr>
          <a:xfrm>
            <a:off x="0" y="830739"/>
            <a:ext cx="7071360" cy="1325563"/>
          </a:xfrm>
          <a:prstGeom prst="roundRect">
            <a:avLst>
              <a:gd name="adj" fmla="val 3445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D8C80-F0C9-B509-4626-7B36420B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9012"/>
            <a:ext cx="10515600" cy="1325563"/>
          </a:xfrm>
        </p:spPr>
        <p:txBody>
          <a:bodyPr>
            <a:noAutofit/>
          </a:bodyPr>
          <a:lstStyle/>
          <a:p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Hospitality </a:t>
            </a:r>
            <a:b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Analysis Report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79AE59-EEA2-DB0E-C96A-29E8BD9849BA}"/>
              </a:ext>
            </a:extLst>
          </p:cNvPr>
          <p:cNvSpPr/>
          <p:nvPr/>
        </p:nvSpPr>
        <p:spPr>
          <a:xfrm>
            <a:off x="4909457" y="2786744"/>
            <a:ext cx="7282543" cy="2960914"/>
          </a:xfrm>
          <a:prstGeom prst="roundRect">
            <a:avLst>
              <a:gd name="adj" fmla="val 3445"/>
            </a:avLst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 - Q2 - 2022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Atliq Hotel Chain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682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359ECCBC-C8B5-12D8-1AE4-82B7CC02D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61D074-484D-F6FA-C03A-8CD2DAC97C27}"/>
              </a:ext>
            </a:extLst>
          </p:cNvPr>
          <p:cNvSpPr/>
          <p:nvPr/>
        </p:nvSpPr>
        <p:spPr>
          <a:xfrm>
            <a:off x="0" y="0"/>
            <a:ext cx="6480000" cy="576000"/>
          </a:xfrm>
          <a:prstGeom prst="roundRect">
            <a:avLst>
              <a:gd name="adj" fmla="val 3445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39A00B9-7EDB-1122-12DA-83183544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71360" cy="606175"/>
          </a:xfrm>
        </p:spPr>
        <p:txBody>
          <a:bodyPr>
            <a:noAutofit/>
          </a:bodyPr>
          <a:lstStyle/>
          <a:p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I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A67E22-0BC4-753F-57DC-F8D6622E7001}"/>
              </a:ext>
            </a:extLst>
          </p:cNvPr>
          <p:cNvSpPr/>
          <p:nvPr/>
        </p:nvSpPr>
        <p:spPr>
          <a:xfrm>
            <a:off x="809625" y="2162175"/>
            <a:ext cx="10515600" cy="4286249"/>
          </a:xfrm>
          <a:prstGeom prst="roundRect">
            <a:avLst>
              <a:gd name="adj" fmla="val 3445"/>
            </a:avLst>
          </a:prstGeom>
          <a:solidFill>
            <a:schemeClr val="accent1">
              <a:lumMod val="50000"/>
              <a:alpha val="17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Atliq Grands owns multiple five-star hotels across India. They have been in the hospitality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Industry for the past 20 years. 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Due to strategic moves from other competitors and ineffective decision-making in management, Atliq Grands are losing its market share and revenue in the luxury/ business hotels category. 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As a strategic move, the managing director of Atliq Grands wanted to incorporate “business and data intelligence” in order to regain their market share and revenue.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35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359ECCBC-C8B5-12D8-1AE4-82B7CC02D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/>
        </p:blipFill>
        <p:spPr>
          <a:xfrm>
            <a:off x="0" y="0"/>
            <a:ext cx="12192000" cy="685799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B3699F-8407-6E17-AC82-0139CE4D5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450" y="1047751"/>
            <a:ext cx="4295775" cy="5457824"/>
          </a:xfrm>
          <a:prstGeom prst="roundRect">
            <a:avLst>
              <a:gd name="adj" fmla="val 3585"/>
            </a:avLst>
          </a:prstGeom>
          <a:solidFill>
            <a:schemeClr val="accent1">
              <a:lumMod val="50000"/>
              <a:alpha val="17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defTabSz="457200"/>
            <a:r>
              <a:rPr lang="en-IN" sz="1400" dirty="0">
                <a:solidFill>
                  <a:schemeClr val="tx1"/>
                </a:solidFill>
              </a:rPr>
              <a:t>The Dataset consists of 5 Tables.</a:t>
            </a:r>
          </a:p>
          <a:p>
            <a:pPr defTabSz="457200"/>
            <a:endParaRPr lang="en-IN" sz="1400" dirty="0">
              <a:solidFill>
                <a:schemeClr val="tx1"/>
              </a:solidFill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dim_date – Dates, Months etc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dim_hotels – name, id, city, category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dim_rooms – room class, id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fact_bookings – Customer Booking data 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fact_aggregated_bookings – Hotel Booking Data</a:t>
            </a:r>
          </a:p>
          <a:p>
            <a:pPr defTabSz="457200"/>
            <a:endParaRPr lang="en-IN" sz="1400" dirty="0">
              <a:solidFill>
                <a:schemeClr val="tx1"/>
              </a:solidFill>
            </a:endParaRPr>
          </a:p>
          <a:p>
            <a:pPr defTabSz="457200"/>
            <a:r>
              <a:rPr lang="en-IN" sz="1400" dirty="0">
                <a:solidFill>
                  <a:schemeClr val="tx1"/>
                </a:solidFill>
              </a:rPr>
              <a:t>The DIM tables have the dimensions and the FACT tables have the continuous data.</a:t>
            </a:r>
          </a:p>
          <a:p>
            <a:pPr defTabSz="457200"/>
            <a:endParaRPr lang="en-IN" sz="1400" dirty="0">
              <a:solidFill>
                <a:schemeClr val="tx1"/>
              </a:solidFill>
            </a:endParaRPr>
          </a:p>
          <a:p>
            <a:pPr defTabSz="457200"/>
            <a:r>
              <a:rPr lang="en-IN" sz="1400" dirty="0">
                <a:solidFill>
                  <a:schemeClr val="tx1"/>
                </a:solidFill>
              </a:rPr>
              <a:t>The data was imported to Power BI and the data model created is shown.</a:t>
            </a:r>
          </a:p>
          <a:p>
            <a:pPr defTabSz="457200"/>
            <a:endParaRPr lang="en-IN" sz="1400" dirty="0">
              <a:solidFill>
                <a:schemeClr val="tx1"/>
              </a:solidFill>
            </a:endParaRPr>
          </a:p>
          <a:p>
            <a:pPr defTabSz="457200"/>
            <a:r>
              <a:rPr lang="en-IN" sz="1400" dirty="0">
                <a:solidFill>
                  <a:schemeClr val="tx1"/>
                </a:solidFill>
              </a:rPr>
              <a:t>This data is used to generate insights and to uncover key findings.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61D074-484D-F6FA-C03A-8CD2DAC97C27}"/>
              </a:ext>
            </a:extLst>
          </p:cNvPr>
          <p:cNvSpPr/>
          <p:nvPr/>
        </p:nvSpPr>
        <p:spPr>
          <a:xfrm>
            <a:off x="0" y="0"/>
            <a:ext cx="6480000" cy="576000"/>
          </a:xfrm>
          <a:prstGeom prst="roundRect">
            <a:avLst>
              <a:gd name="adj" fmla="val 3445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F5E24C-1EBD-6022-6028-16B2E5C116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47751"/>
            <a:ext cx="7524750" cy="545782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39A00B9-7EDB-1122-12DA-83183544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80000" cy="576000"/>
          </a:xfrm>
        </p:spPr>
        <p:txBody>
          <a:bodyPr>
            <a:noAutofit/>
          </a:bodyPr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Information and Overview</a:t>
            </a:r>
          </a:p>
        </p:txBody>
      </p:sp>
    </p:spTree>
    <p:extLst>
      <p:ext uri="{BB962C8B-B14F-4D97-AF65-F5344CB8AC3E}">
        <p14:creationId xmlns:p14="http://schemas.microsoft.com/office/powerpoint/2010/main" val="286844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359ECCBC-C8B5-12D8-1AE4-82B7CC02D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tretch/>
        </p:blipFill>
        <p:spPr>
          <a:xfrm>
            <a:off x="0" y="0"/>
            <a:ext cx="12192000" cy="685799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B3699F-8407-6E17-AC82-0139CE4D5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450" y="1428750"/>
            <a:ext cx="11882898" cy="4981882"/>
          </a:xfrm>
          <a:prstGeom prst="roundRect">
            <a:avLst>
              <a:gd name="adj" fmla="val 3585"/>
            </a:avLst>
          </a:prstGeom>
          <a:solidFill>
            <a:schemeClr val="accent1">
              <a:lumMod val="50000"/>
              <a:alpha val="17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defTabSz="457200"/>
            <a:r>
              <a:rPr lang="en-US" sz="1400" dirty="0">
                <a:solidFill>
                  <a:schemeClr val="tx1"/>
                </a:solidFill>
              </a:rPr>
              <a:t>This report presents a comprehensive analysis of the performance of the Atliq Hotel Chain during the second quarter of 2024 (April - June).</a:t>
            </a:r>
          </a:p>
          <a:p>
            <a:pPr defTabSz="457200"/>
            <a:r>
              <a:rPr lang="en-US" sz="1400" dirty="0">
                <a:solidFill>
                  <a:schemeClr val="tx1"/>
                </a:solidFill>
              </a:rPr>
              <a:t> The data covers key metrics across 25 properties in major Indian cities. </a:t>
            </a:r>
          </a:p>
          <a:p>
            <a:pPr defTabSz="457200"/>
            <a:r>
              <a:rPr lang="en-US" sz="1400" dirty="0">
                <a:solidFill>
                  <a:schemeClr val="tx1"/>
                </a:solidFill>
              </a:rPr>
              <a:t>Few KPIs include: </a:t>
            </a:r>
          </a:p>
          <a:p>
            <a:pPr defTabSz="457200"/>
            <a:endParaRPr lang="en-US" sz="1400" dirty="0">
              <a:solidFill>
                <a:schemeClr val="tx1"/>
              </a:solidFill>
            </a:endParaRPr>
          </a:p>
          <a:p>
            <a:pPr marL="285750" indent="-28575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Total Bookings, Occupancy  and Cancellations.</a:t>
            </a:r>
          </a:p>
          <a:p>
            <a:pPr marL="285750" indent="-28575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Capacity vs Availability Ratio.</a:t>
            </a:r>
          </a:p>
          <a:p>
            <a:pPr marL="285750" indent="-28575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Occupancy vs Cancellation Ratio.</a:t>
            </a:r>
          </a:p>
          <a:p>
            <a:pPr marL="285750" indent="-28575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Revenue Breakdown</a:t>
            </a:r>
          </a:p>
          <a:p>
            <a:pPr marL="285750" indent="-28575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Income vs refund analysis</a:t>
            </a:r>
          </a:p>
          <a:p>
            <a:pPr marL="285750" indent="-28575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Weekly and monthly trends</a:t>
            </a:r>
          </a:p>
          <a:p>
            <a:pPr marL="285750" indent="-28575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Average Ratings</a:t>
            </a:r>
          </a:p>
          <a:p>
            <a:pPr marL="285750" indent="-28575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Bookings by City, Day Type, Room Category</a:t>
            </a:r>
          </a:p>
          <a:p>
            <a:pPr marL="285750" indent="-285750" defTabSz="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61D074-484D-F6FA-C03A-8CD2DAC97C27}"/>
              </a:ext>
            </a:extLst>
          </p:cNvPr>
          <p:cNvSpPr/>
          <p:nvPr/>
        </p:nvSpPr>
        <p:spPr>
          <a:xfrm>
            <a:off x="0" y="0"/>
            <a:ext cx="6480000" cy="576000"/>
          </a:xfrm>
          <a:prstGeom prst="roundRect">
            <a:avLst>
              <a:gd name="adj" fmla="val 3445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39A00B9-7EDB-1122-12DA-83183544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80000" cy="576000"/>
          </a:xfrm>
        </p:spPr>
        <p:txBody>
          <a:bodyPr>
            <a:noAutofit/>
          </a:bodyPr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  Overview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F07AD6-D19B-60F8-42B3-1A60B294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86" y="3026767"/>
            <a:ext cx="7444543" cy="6979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A0FC39-F192-F77B-9F26-15B2B4D3E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982" y="3756330"/>
            <a:ext cx="7444547" cy="80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1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6425D1CA-589A-9D62-CE10-4DA513E98B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A890E4-E8BE-E738-9C2E-9B9F738312FA}"/>
              </a:ext>
            </a:extLst>
          </p:cNvPr>
          <p:cNvSpPr/>
          <p:nvPr/>
        </p:nvSpPr>
        <p:spPr>
          <a:xfrm>
            <a:off x="0" y="0"/>
            <a:ext cx="6480000" cy="576000"/>
          </a:xfrm>
          <a:prstGeom prst="roundRect">
            <a:avLst>
              <a:gd name="adj" fmla="val 3445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F014C6-EB91-056D-1911-67075A592350}"/>
              </a:ext>
            </a:extLst>
          </p:cNvPr>
          <p:cNvSpPr txBox="1">
            <a:spLocks/>
          </p:cNvSpPr>
          <p:nvPr/>
        </p:nvSpPr>
        <p:spPr>
          <a:xfrm>
            <a:off x="0" y="71175"/>
            <a:ext cx="4484914" cy="532968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Dashboard  Overview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D7373-DCF5-E975-4775-2DB14488F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4" y="2915436"/>
            <a:ext cx="3989762" cy="2501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3B343F-2D6E-28DC-0F73-70A072C29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451" y="2915436"/>
            <a:ext cx="3991759" cy="25013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A1D9A5-3DC2-E3FB-CF78-7DCF4F504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3344" y="2915436"/>
            <a:ext cx="3989762" cy="25013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7D9B9F-244E-E5A5-16F8-A2C7684920E1}"/>
              </a:ext>
            </a:extLst>
          </p:cNvPr>
          <p:cNvSpPr txBox="1"/>
          <p:nvPr/>
        </p:nvSpPr>
        <p:spPr>
          <a:xfrm>
            <a:off x="727788" y="978855"/>
            <a:ext cx="10450286" cy="1169551"/>
          </a:xfrm>
          <a:prstGeom prst="roundRect">
            <a:avLst/>
          </a:prstGeom>
          <a:solidFill>
            <a:schemeClr val="accent1">
              <a:lumMod val="50000"/>
              <a:alpha val="17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lt1"/>
                </a:solidFill>
              </a:defRPr>
            </a:lvl2pPr>
            <a:lvl3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lt1"/>
                </a:solidFill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>
                <a:solidFill>
                  <a:schemeClr val="lt1"/>
                </a:solidFill>
              </a:defRPr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>
                <a:solidFill>
                  <a:schemeClr val="lt1"/>
                </a:solidFill>
              </a:defRPr>
            </a:lvl5pPr>
            <a:lvl6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>
                <a:solidFill>
                  <a:schemeClr val="lt1"/>
                </a:solidFill>
              </a:defRPr>
            </a:lvl6pPr>
            <a:lvl7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>
                <a:solidFill>
                  <a:schemeClr val="lt1"/>
                </a:solidFill>
              </a:defRPr>
            </a:lvl7pPr>
            <a:lvl8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>
                <a:solidFill>
                  <a:schemeClr val="lt1"/>
                </a:solidFill>
              </a:defRPr>
            </a:lvl8pPr>
            <a:lvl9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The report is divided into 3 sections: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Overview – An overview of the revenue and bookings.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Property – Breakdown of Ratings, Bookings, Occupancy,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Revenue – Revenue Breakdown by different factors, Refunds, Hotels, etc.</a:t>
            </a:r>
          </a:p>
        </p:txBody>
      </p:sp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359ECCBC-C8B5-12D8-1AE4-82B7CC02D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61D074-484D-F6FA-C03A-8CD2DAC97C27}"/>
              </a:ext>
            </a:extLst>
          </p:cNvPr>
          <p:cNvSpPr/>
          <p:nvPr/>
        </p:nvSpPr>
        <p:spPr>
          <a:xfrm>
            <a:off x="0" y="0"/>
            <a:ext cx="6480000" cy="576000"/>
          </a:xfrm>
          <a:prstGeom prst="roundRect">
            <a:avLst>
              <a:gd name="adj" fmla="val 3445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39A00B9-7EDB-1122-12DA-83183544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71360" cy="606175"/>
          </a:xfrm>
        </p:spPr>
        <p:txBody>
          <a:bodyPr>
            <a:noAutofit/>
          </a:bodyPr>
          <a:lstStyle/>
          <a:p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Findings</a:t>
            </a:r>
            <a:endParaRPr lang="en-I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2A2C82-606E-FC4E-2B54-22288D6B4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75" y="1492425"/>
            <a:ext cx="10458449" cy="4154329"/>
          </a:xfrm>
          <a:prstGeom prst="roundRect">
            <a:avLst/>
          </a:prstGeom>
          <a:solidFill>
            <a:schemeClr val="accent1">
              <a:lumMod val="50000"/>
              <a:alpha val="17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altLang="en-US" sz="1400" dirty="0"/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altLang="en-US" sz="1400" dirty="0"/>
              <a:t>The hotel chain achieved solid revenue performance of ₹2.01 billion over the 3-month period, driven by premium room categories like Elite and Premium.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endParaRPr lang="en-US" altLang="en-US" sz="1400" dirty="0"/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altLang="en-US" sz="1400" dirty="0"/>
              <a:t>Online and mobile channels (Direct Online, Mobile App) were the dominant booking platforms, indicating effective digital presence.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endParaRPr lang="en-US" altLang="en-US" sz="1400" dirty="0"/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altLang="en-US" sz="1400" dirty="0"/>
              <a:t>High cancellation ratio of 24.83% and a refund ratio of 14.9%, impacting net revenue.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endParaRPr lang="en-US" altLang="en-US" sz="1400" dirty="0"/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altLang="en-US" sz="1400" dirty="0"/>
              <a:t>Occupancy levels varied significantly across cities, with Bangalore (66.6%) and Delhi (60.5%) outperforming Mumbai (52.6%).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endParaRPr lang="en-US" altLang="en-US" sz="1400" dirty="0"/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altLang="en-US" sz="1400" dirty="0"/>
              <a:t>The most booked and highest-rated property was </a:t>
            </a:r>
            <a:r>
              <a:rPr lang="en-US" altLang="en-US" sz="1400" dirty="0" err="1"/>
              <a:t>Atliq</a:t>
            </a:r>
            <a:r>
              <a:rPr lang="en-US" altLang="en-US" sz="1400" dirty="0"/>
              <a:t> Palace, suggesting strong brand reputation and customer satisfaction.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endParaRPr lang="en-US" altLang="en-US" sz="1400" dirty="0"/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altLang="en-US" sz="1400" dirty="0"/>
              <a:t>Weekly and monthly patterns showed booking and revenue peaks around the middle of each month, with refund ratios highest in the first week.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endParaRPr lang="en-US" altLang="en-US" sz="1400" dirty="0"/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altLang="en-US" sz="1400" dirty="0"/>
              <a:t>Income ratios (estimated revenue vs. received) were healthiest around the 85-90% range during peak booking periods. </a:t>
            </a:r>
          </a:p>
        </p:txBody>
      </p:sp>
    </p:spTree>
    <p:extLst>
      <p:ext uri="{BB962C8B-B14F-4D97-AF65-F5344CB8AC3E}">
        <p14:creationId xmlns:p14="http://schemas.microsoft.com/office/powerpoint/2010/main" val="101163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A1C568-2EF0-68B8-3768-CE7B9A6A1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C4028F-F0DE-E95A-058D-8CE33DEA95D6}"/>
              </a:ext>
            </a:extLst>
          </p:cNvPr>
          <p:cNvSpPr/>
          <p:nvPr/>
        </p:nvSpPr>
        <p:spPr>
          <a:xfrm>
            <a:off x="0" y="830739"/>
            <a:ext cx="7071360" cy="1325563"/>
          </a:xfrm>
          <a:prstGeom prst="roundRect">
            <a:avLst>
              <a:gd name="adj" fmla="val 3445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D8C80-F0C9-B509-4626-7B36420B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9012"/>
            <a:ext cx="10515600" cy="1325563"/>
          </a:xfrm>
        </p:spPr>
        <p:txBody>
          <a:bodyPr>
            <a:noAutofit/>
          </a:bodyPr>
          <a:lstStyle/>
          <a:p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Hospitality </a:t>
            </a:r>
            <a:b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Analysis Report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79AE59-EEA2-DB0E-C96A-29E8BD9849BA}"/>
              </a:ext>
            </a:extLst>
          </p:cNvPr>
          <p:cNvSpPr/>
          <p:nvPr/>
        </p:nvSpPr>
        <p:spPr>
          <a:xfrm>
            <a:off x="4909457" y="2786744"/>
            <a:ext cx="7282543" cy="2960914"/>
          </a:xfrm>
          <a:prstGeom prst="roundRect">
            <a:avLst>
              <a:gd name="adj" fmla="val 3445"/>
            </a:avLst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rbel" panose="020B0503020204020204"/>
                <a:ea typeface="+mj-ea"/>
                <a:cs typeface="+mj-cs"/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3047686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_NAME_PARSED_KEY" val="TRUE"/>
</p:tagLst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5" ma:contentTypeDescription="Create a new document." ma:contentTypeScope="" ma:versionID="aba17d7263e5a17e1efe42a3571abb41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e4e3c9c8ed1c3d723d02c9f1cb24d19a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D29C39-1C4E-4B06-A1F4-2510F2DA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7AB1FA-2F28-4684-9230-02ACEB6C0B0A}">
  <ds:schemaRefs>
    <ds:schemaRef ds:uri="http://purl.org/dc/elements/1.1/"/>
    <ds:schemaRef ds:uri="http://schemas.microsoft.com/office/2006/metadata/properties"/>
    <ds:schemaRef ds:uri="b1e4d6ee-9f6f-43f8-a618-24f3d84da28f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577acbf-5b0b-4b4f-9948-268e97f8d3a4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1756</TotalTime>
  <Words>482</Words>
  <Application>Microsoft Office PowerPoint</Application>
  <PresentationFormat>Widescreen</PresentationFormat>
  <Paragraphs>64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Corbel</vt:lpstr>
      <vt:lpstr>Depth</vt:lpstr>
      <vt:lpstr>Hospitality  Data Analysis Report</vt:lpstr>
      <vt:lpstr>Introduction</vt:lpstr>
      <vt:lpstr>Dataset Information and Overview</vt:lpstr>
      <vt:lpstr>KPI  Overview</vt:lpstr>
      <vt:lpstr>PowerPoint Presentation</vt:lpstr>
      <vt:lpstr>Key Findings</vt:lpstr>
      <vt:lpstr>Hospitality  Data Analysis Report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Dinesh N</cp:lastModifiedBy>
  <cp:revision>5</cp:revision>
  <dcterms:created xsi:type="dcterms:W3CDTF">2018-06-07T21:39:02Z</dcterms:created>
  <dcterms:modified xsi:type="dcterms:W3CDTF">2024-05-15T16:03:16Z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0x010100CD401524DC532D42A0E0ED886331A72B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t-dahop@microsoft.com</vt:lpwstr>
  </property>
  <property fmtid="{D5CDD505-2E9C-101B-9397-08002B2CF9AE}" pid="6" name="MSIP_Label_f42aa342-8706-4288-bd11-ebb85995028c_SetDate">
    <vt:lpwstr>2018-06-18T13:45:27.3782680Z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